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8" r:id="rId1"/>
  </p:sldMasterIdLst>
  <p:sldIdLst>
    <p:sldId id="256" r:id="rId2"/>
    <p:sldId id="259" r:id="rId3"/>
    <p:sldId id="258" r:id="rId4"/>
    <p:sldId id="260"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opher Shymko" userId="3b874fb8b98a7e61" providerId="LiveId" clId="{74932034-7289-4850-8311-C9578F7422E6}"/>
    <pc:docChg chg="modSld">
      <pc:chgData name="Christopher Shymko" userId="3b874fb8b98a7e61" providerId="LiveId" clId="{74932034-7289-4850-8311-C9578F7422E6}" dt="2023-09-05T16:59:10.843" v="0" actId="20577"/>
      <pc:docMkLst>
        <pc:docMk/>
      </pc:docMkLst>
      <pc:sldChg chg="modSp mod">
        <pc:chgData name="Christopher Shymko" userId="3b874fb8b98a7e61" providerId="LiveId" clId="{74932034-7289-4850-8311-C9578F7422E6}" dt="2023-09-05T16:59:10.843" v="0" actId="20577"/>
        <pc:sldMkLst>
          <pc:docMk/>
          <pc:sldMk cId="347610009" sldId="259"/>
        </pc:sldMkLst>
        <pc:spChg chg="mod">
          <ac:chgData name="Christopher Shymko" userId="3b874fb8b98a7e61" providerId="LiveId" clId="{74932034-7289-4850-8311-C9578F7422E6}" dt="2023-09-05T16:59:10.843" v="0" actId="20577"/>
          <ac:spMkLst>
            <pc:docMk/>
            <pc:sldMk cId="347610009" sldId="259"/>
            <ac:spMk id="3" creationId="{E3EC9359-A8F1-08F4-0EA6-CD7E8781CF4C}"/>
          </ac:spMkLst>
        </pc:spChg>
      </pc:sldChg>
    </pc:docChg>
  </pc:docChgLst>
  <pc:docChgLst>
    <pc:chgData name="Christopher Shymko" userId="3b874fb8b98a7e61" providerId="LiveId" clId="{06A47184-F178-42B3-B421-922D54986B5C}"/>
    <pc:docChg chg="modSld">
      <pc:chgData name="Christopher Shymko" userId="3b874fb8b98a7e61" providerId="LiveId" clId="{06A47184-F178-42B3-B421-922D54986B5C}" dt="2023-09-21T19:02:45.913" v="6" actId="1076"/>
      <pc:docMkLst>
        <pc:docMk/>
      </pc:docMkLst>
      <pc:sldChg chg="modSp mod">
        <pc:chgData name="Christopher Shymko" userId="3b874fb8b98a7e61" providerId="LiveId" clId="{06A47184-F178-42B3-B421-922D54986B5C}" dt="2023-09-21T19:02:45.913" v="6" actId="1076"/>
        <pc:sldMkLst>
          <pc:docMk/>
          <pc:sldMk cId="104903396" sldId="256"/>
        </pc:sldMkLst>
        <pc:spChg chg="mod">
          <ac:chgData name="Christopher Shymko" userId="3b874fb8b98a7e61" providerId="LiveId" clId="{06A47184-F178-42B3-B421-922D54986B5C}" dt="2023-09-21T19:02:45.913" v="6" actId="1076"/>
          <ac:spMkLst>
            <pc:docMk/>
            <pc:sldMk cId="104903396" sldId="256"/>
            <ac:spMk id="3" creationId="{E7A08BBE-FC3F-8047-26B0-A5B090A1800D}"/>
          </ac:spMkLst>
        </pc:spChg>
      </pc:sldChg>
      <pc:sldChg chg="modSp mod">
        <pc:chgData name="Christopher Shymko" userId="3b874fb8b98a7e61" providerId="LiveId" clId="{06A47184-F178-42B3-B421-922D54986B5C}" dt="2023-09-21T18:59:01.918" v="0" actId="1076"/>
        <pc:sldMkLst>
          <pc:docMk/>
          <pc:sldMk cId="2943717919" sldId="258"/>
        </pc:sldMkLst>
        <pc:spChg chg="mod">
          <ac:chgData name="Christopher Shymko" userId="3b874fb8b98a7e61" providerId="LiveId" clId="{06A47184-F178-42B3-B421-922D54986B5C}" dt="2023-09-21T18:59:01.918" v="0" actId="1076"/>
          <ac:spMkLst>
            <pc:docMk/>
            <pc:sldMk cId="2943717919" sldId="258"/>
            <ac:spMk id="3" creationId="{2E06FEF3-19E5-6A1A-7CF3-BB2AF0CDAB03}"/>
          </ac:spMkLst>
        </pc:spChg>
      </pc:sldChg>
      <pc:sldChg chg="modSp mod">
        <pc:chgData name="Christopher Shymko" userId="3b874fb8b98a7e61" providerId="LiveId" clId="{06A47184-F178-42B3-B421-922D54986B5C}" dt="2023-09-21T18:59:09.048" v="1" actId="1076"/>
        <pc:sldMkLst>
          <pc:docMk/>
          <pc:sldMk cId="347610009" sldId="259"/>
        </pc:sldMkLst>
        <pc:spChg chg="mod">
          <ac:chgData name="Christopher Shymko" userId="3b874fb8b98a7e61" providerId="LiveId" clId="{06A47184-F178-42B3-B421-922D54986B5C}" dt="2023-09-21T18:59:09.048" v="1" actId="1076"/>
          <ac:spMkLst>
            <pc:docMk/>
            <pc:sldMk cId="347610009" sldId="259"/>
            <ac:spMk id="3" creationId="{E3EC9359-A8F1-08F4-0EA6-CD7E8781CF4C}"/>
          </ac:spMkLst>
        </pc:spChg>
      </pc:sldChg>
      <pc:sldChg chg="modSp mod">
        <pc:chgData name="Christopher Shymko" userId="3b874fb8b98a7e61" providerId="LiveId" clId="{06A47184-F178-42B3-B421-922D54986B5C}" dt="2023-09-21T18:59:13.415" v="2" actId="20577"/>
        <pc:sldMkLst>
          <pc:docMk/>
          <pc:sldMk cId="1937802128" sldId="260"/>
        </pc:sldMkLst>
        <pc:spChg chg="mod">
          <ac:chgData name="Christopher Shymko" userId="3b874fb8b98a7e61" providerId="LiveId" clId="{06A47184-F178-42B3-B421-922D54986B5C}" dt="2023-09-21T18:59:13.415" v="2" actId="20577"/>
          <ac:spMkLst>
            <pc:docMk/>
            <pc:sldMk cId="1937802128" sldId="260"/>
            <ac:spMk id="3" creationId="{7982E6D7-5A10-9D60-9B1A-77785B032AEE}"/>
          </ac:spMkLst>
        </pc:spChg>
      </pc:sldChg>
      <pc:sldChg chg="modSp mod">
        <pc:chgData name="Christopher Shymko" userId="3b874fb8b98a7e61" providerId="LiveId" clId="{06A47184-F178-42B3-B421-922D54986B5C}" dt="2023-09-21T19:02:16.506" v="3" actId="1076"/>
        <pc:sldMkLst>
          <pc:docMk/>
          <pc:sldMk cId="727153249" sldId="261"/>
        </pc:sldMkLst>
        <pc:spChg chg="mod">
          <ac:chgData name="Christopher Shymko" userId="3b874fb8b98a7e61" providerId="LiveId" clId="{06A47184-F178-42B3-B421-922D54986B5C}" dt="2023-09-21T19:02:16.506" v="3" actId="1076"/>
          <ac:spMkLst>
            <pc:docMk/>
            <pc:sldMk cId="727153249" sldId="261"/>
            <ac:spMk id="3" creationId="{CDA5C66B-1826-92E2-446C-73B93831DA2D}"/>
          </ac:spMkLst>
        </pc:spChg>
      </pc:sldChg>
      <pc:sldChg chg="modSp mod">
        <pc:chgData name="Christopher Shymko" userId="3b874fb8b98a7e61" providerId="LiveId" clId="{06A47184-F178-42B3-B421-922D54986B5C}" dt="2023-09-21T19:02:23.363" v="4" actId="1076"/>
        <pc:sldMkLst>
          <pc:docMk/>
          <pc:sldMk cId="1695796134" sldId="262"/>
        </pc:sldMkLst>
        <pc:spChg chg="mod">
          <ac:chgData name="Christopher Shymko" userId="3b874fb8b98a7e61" providerId="LiveId" clId="{06A47184-F178-42B3-B421-922D54986B5C}" dt="2023-09-21T19:02:23.363" v="4" actId="1076"/>
          <ac:spMkLst>
            <pc:docMk/>
            <pc:sldMk cId="1695796134" sldId="262"/>
            <ac:spMk id="3" creationId="{109A1D91-C8F7-44F7-C0DD-8C2CE1068C88}"/>
          </ac:spMkLst>
        </pc:spChg>
      </pc:sldChg>
      <pc:sldChg chg="modSp mod">
        <pc:chgData name="Christopher Shymko" userId="3b874fb8b98a7e61" providerId="LiveId" clId="{06A47184-F178-42B3-B421-922D54986B5C}" dt="2023-09-21T19:02:32.902" v="5" actId="1076"/>
        <pc:sldMkLst>
          <pc:docMk/>
          <pc:sldMk cId="3341931349" sldId="263"/>
        </pc:sldMkLst>
        <pc:spChg chg="mod">
          <ac:chgData name="Christopher Shymko" userId="3b874fb8b98a7e61" providerId="LiveId" clId="{06A47184-F178-42B3-B421-922D54986B5C}" dt="2023-09-21T19:02:32.902" v="5" actId="1076"/>
          <ac:spMkLst>
            <pc:docMk/>
            <pc:sldMk cId="3341931349" sldId="263"/>
            <ac:spMk id="3" creationId="{6CE8C78B-6130-8804-8BF0-767D8FD1AFFB}"/>
          </ac:spMkLst>
        </pc:spChg>
      </pc:sldChg>
    </pc:docChg>
  </pc:docChgLst>
</pc:chgInfo>
</file>

<file path=ppt/media/image1.png>
</file>

<file path=ppt/media/image10.png>
</file>

<file path=ppt/media/image11.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9/21/2023</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2623819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9/21/2023</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40181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9/21/2023</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06281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9/21/2023</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897697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9/21/2023</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90911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9/21/2023</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4302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9/21/2023</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06588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9/21/2023</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49063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9/21/2023</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901134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9/21/2023</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73229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9/21/2023</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33708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9/21/2023</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1866608486"/>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77" r:id="rId8"/>
    <p:sldLayoutId id="2147483778" r:id="rId9"/>
    <p:sldLayoutId id="2147483779" r:id="rId10"/>
    <p:sldLayoutId id="2147483787"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61" name="Rectangle 1060">
            <a:extLst>
              <a:ext uri="{FF2B5EF4-FFF2-40B4-BE49-F238E27FC236}">
                <a16:creationId xmlns:a16="http://schemas.microsoft.com/office/drawing/2014/main" id="{DE61FBD7-E37C-4B38-BE44-A6D4978D7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63" name="Rectangle 1062">
            <a:extLst>
              <a:ext uri="{FF2B5EF4-FFF2-40B4-BE49-F238E27FC236}">
                <a16:creationId xmlns:a16="http://schemas.microsoft.com/office/drawing/2014/main" id="{392BFCFE-FD78-4EDF-BEFE-CC444DC5F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065" name="Group 1064">
            <a:extLst>
              <a:ext uri="{FF2B5EF4-FFF2-40B4-BE49-F238E27FC236}">
                <a16:creationId xmlns:a16="http://schemas.microsoft.com/office/drawing/2014/main" id="{0292BAD4-5BB2-4CD3-AB5B-C35EF9F7D2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1"/>
            <a:ext cx="5236971" cy="6858000"/>
            <a:chOff x="20829" y="1"/>
            <a:chExt cx="5236971" cy="6857999"/>
          </a:xfrm>
        </p:grpSpPr>
        <p:pic>
          <p:nvPicPr>
            <p:cNvPr id="1066" name="Picture 1065">
              <a:extLst>
                <a:ext uri="{FF2B5EF4-FFF2-40B4-BE49-F238E27FC236}">
                  <a16:creationId xmlns:a16="http://schemas.microsoft.com/office/drawing/2014/main" id="{BA91DE0E-6861-418E-964C-304C560A350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1067" name="Picture 1066">
              <a:extLst>
                <a:ext uri="{FF2B5EF4-FFF2-40B4-BE49-F238E27FC236}">
                  <a16:creationId xmlns:a16="http://schemas.microsoft.com/office/drawing/2014/main" id="{BE848AF8-FC50-42AF-8B5B-3F6D2EC34CB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alphaModFix amt="8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1069" name="Rectangle 1068">
            <a:extLst>
              <a:ext uri="{FF2B5EF4-FFF2-40B4-BE49-F238E27FC236}">
                <a16:creationId xmlns:a16="http://schemas.microsoft.com/office/drawing/2014/main" id="{B629C0B3-01E5-4A82-B87C-62B1483F1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1" name="Rectangle 1070">
            <a:extLst>
              <a:ext uri="{FF2B5EF4-FFF2-40B4-BE49-F238E27FC236}">
                <a16:creationId xmlns:a16="http://schemas.microsoft.com/office/drawing/2014/main" id="{D4DFA784-845D-4F99-B808-5C025E39B8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D56223-F9F4-7B0D-D8BA-058A688251C6}"/>
              </a:ext>
            </a:extLst>
          </p:cNvPr>
          <p:cNvSpPr>
            <a:spLocks noGrp="1"/>
          </p:cNvSpPr>
          <p:nvPr>
            <p:ph type="ctrTitle"/>
          </p:nvPr>
        </p:nvSpPr>
        <p:spPr>
          <a:xfrm>
            <a:off x="5638800" y="1066800"/>
            <a:ext cx="5367527" cy="2833528"/>
          </a:xfrm>
        </p:spPr>
        <p:txBody>
          <a:bodyPr anchor="b">
            <a:normAutofit/>
          </a:bodyPr>
          <a:lstStyle/>
          <a:p>
            <a:pPr algn="l"/>
            <a:r>
              <a:rPr lang="en-US" dirty="0">
                <a:latin typeface="Biome" panose="020B0503030204020804" pitchFamily="34" charset="0"/>
                <a:cs typeface="Biome" panose="020B0503030204020804" pitchFamily="34" charset="0"/>
              </a:rPr>
              <a:t>Advantages to Straw Bale </a:t>
            </a:r>
            <a:br>
              <a:rPr lang="en-US" dirty="0">
                <a:latin typeface="Biome" panose="020B0503030204020804" pitchFamily="34" charset="0"/>
                <a:cs typeface="Biome" panose="020B0503030204020804" pitchFamily="34" charset="0"/>
              </a:rPr>
            </a:br>
            <a:r>
              <a:rPr lang="en-US" dirty="0">
                <a:latin typeface="Biome" panose="020B0503030204020804" pitchFamily="34" charset="0"/>
                <a:cs typeface="Biome" panose="020B0503030204020804" pitchFamily="34" charset="0"/>
              </a:rPr>
              <a:t>vs. Traditional Construction</a:t>
            </a:r>
            <a:endParaRPr lang="en-US" dirty="0"/>
          </a:p>
        </p:txBody>
      </p:sp>
      <p:sp>
        <p:nvSpPr>
          <p:cNvPr id="3" name="Subtitle 2">
            <a:extLst>
              <a:ext uri="{FF2B5EF4-FFF2-40B4-BE49-F238E27FC236}">
                <a16:creationId xmlns:a16="http://schemas.microsoft.com/office/drawing/2014/main" id="{E7A08BBE-FC3F-8047-26B0-A5B090A1800D}"/>
              </a:ext>
            </a:extLst>
          </p:cNvPr>
          <p:cNvSpPr>
            <a:spLocks noGrp="1"/>
          </p:cNvSpPr>
          <p:nvPr>
            <p:ph type="subTitle" idx="1"/>
          </p:nvPr>
        </p:nvSpPr>
        <p:spPr>
          <a:xfrm>
            <a:off x="5638801" y="4150984"/>
            <a:ext cx="5367526" cy="1640216"/>
          </a:xfrm>
        </p:spPr>
        <p:txBody>
          <a:bodyPr anchor="t">
            <a:normAutofit/>
          </a:bodyPr>
          <a:lstStyle/>
          <a:p>
            <a:pPr algn="l"/>
            <a:r>
              <a:rPr lang="en-US" sz="2200" dirty="0">
                <a:latin typeface="Biome" panose="020B0503030204020804" pitchFamily="34" charset="0"/>
                <a:cs typeface="Biome" panose="020B0503030204020804" pitchFamily="34" charset="0"/>
              </a:rPr>
              <a:t>Presented by </a:t>
            </a:r>
            <a:r>
              <a:rPr lang="en-US" sz="2200" dirty="0" err="1">
                <a:latin typeface="Biome" panose="020B0503030204020804" pitchFamily="34" charset="0"/>
                <a:cs typeface="Biome" panose="020B0503030204020804" pitchFamily="34" charset="0"/>
              </a:rPr>
              <a:t>Alechrisney</a:t>
            </a:r>
            <a:r>
              <a:rPr lang="en-US" sz="2200" dirty="0">
                <a:latin typeface="Biome" panose="020B0503030204020804" pitchFamily="34" charset="0"/>
                <a:cs typeface="Biome" panose="020B0503030204020804" pitchFamily="34" charset="0"/>
              </a:rPr>
              <a:t> Green Construction</a:t>
            </a:r>
          </a:p>
          <a:p>
            <a:pPr algn="l"/>
            <a:endParaRPr lang="en-US" sz="2200" dirty="0"/>
          </a:p>
        </p:txBody>
      </p:sp>
      <p:pic>
        <p:nvPicPr>
          <p:cNvPr id="5" name="Picture 4">
            <a:extLst>
              <a:ext uri="{FF2B5EF4-FFF2-40B4-BE49-F238E27FC236}">
                <a16:creationId xmlns:a16="http://schemas.microsoft.com/office/drawing/2014/main" id="{8D4105BA-FF12-2A3E-CFFA-44D535248CEF}"/>
              </a:ext>
            </a:extLst>
          </p:cNvPr>
          <p:cNvPicPr>
            <a:picLocks noChangeAspect="1"/>
          </p:cNvPicPr>
          <p:nvPr/>
        </p:nvPicPr>
        <p:blipFill>
          <a:blip r:embed="rId3"/>
          <a:stretch>
            <a:fillRect/>
          </a:stretch>
        </p:blipFill>
        <p:spPr>
          <a:xfrm>
            <a:off x="1066800" y="1713096"/>
            <a:ext cx="4209625" cy="3504512"/>
          </a:xfrm>
          <a:prstGeom prst="rect">
            <a:avLst/>
          </a:prstGeom>
        </p:spPr>
      </p:pic>
      <p:sp>
        <p:nvSpPr>
          <p:cNvPr id="6" name="TextBox 5">
            <a:extLst>
              <a:ext uri="{FF2B5EF4-FFF2-40B4-BE49-F238E27FC236}">
                <a16:creationId xmlns:a16="http://schemas.microsoft.com/office/drawing/2014/main" id="{13377AA0-F3F2-111A-A605-2FBB2D2EBA90}"/>
              </a:ext>
            </a:extLst>
          </p:cNvPr>
          <p:cNvSpPr txBox="1"/>
          <p:nvPr/>
        </p:nvSpPr>
        <p:spPr>
          <a:xfrm>
            <a:off x="1549846" y="5489034"/>
            <a:ext cx="3243532" cy="413255"/>
          </a:xfrm>
          <a:prstGeom prst="rect">
            <a:avLst/>
          </a:prstGeom>
          <a:noFill/>
          <a:ln>
            <a:solidFill>
              <a:schemeClr val="tx1"/>
            </a:solidFill>
          </a:ln>
        </p:spPr>
        <p:txBody>
          <a:bodyPr wrap="square" rtlCol="0">
            <a:spAutoFit/>
          </a:bodyPr>
          <a:lstStyle/>
          <a:p>
            <a:pPr algn="ctr">
              <a:lnSpc>
                <a:spcPct val="120000"/>
              </a:lnSpc>
              <a:spcBef>
                <a:spcPts val="1000"/>
              </a:spcBef>
              <a:buClr>
                <a:schemeClr val="accent4"/>
              </a:buClr>
            </a:pPr>
            <a:r>
              <a:rPr lang="en-US" sz="900" spc="20" dirty="0">
                <a:solidFill>
                  <a:schemeClr val="tx1">
                    <a:alpha val="58000"/>
                  </a:schemeClr>
                </a:solidFill>
                <a:latin typeface="Biome" panose="020B0503030204020804" pitchFamily="34" charset="0"/>
                <a:cs typeface="Biome" panose="020B0503030204020804" pitchFamily="34" charset="0"/>
              </a:rPr>
              <a:t>Pictured: Truth Window created to display the material used within the home.</a:t>
            </a:r>
          </a:p>
        </p:txBody>
      </p:sp>
    </p:spTree>
    <p:extLst>
      <p:ext uri="{BB962C8B-B14F-4D97-AF65-F5344CB8AC3E}">
        <p14:creationId xmlns:p14="http://schemas.microsoft.com/office/powerpoint/2010/main" val="104903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A4FB2F27-3F7D-440E-A905-86607A926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Rectangle 10">
            <a:extLst>
              <a:ext uri="{FF2B5EF4-FFF2-40B4-BE49-F238E27FC236}">
                <a16:creationId xmlns:a16="http://schemas.microsoft.com/office/drawing/2014/main" id="{AF678C14-A033-4139-BCA9-8382B0396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2">
            <a:extLst>
              <a:ext uri="{FF2B5EF4-FFF2-40B4-BE49-F238E27FC236}">
                <a16:creationId xmlns:a16="http://schemas.microsoft.com/office/drawing/2014/main" id="{3489A2D2-B3AA-488C-B20E-15DBB97548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8194385" y="0"/>
            <a:ext cx="3997615" cy="6816079"/>
            <a:chOff x="8059620" y="41922"/>
            <a:chExt cx="3997615" cy="6816077"/>
          </a:xfrm>
        </p:grpSpPr>
        <p:pic>
          <p:nvPicPr>
            <p:cNvPr id="14" name="Picture 13">
              <a:extLst>
                <a:ext uri="{FF2B5EF4-FFF2-40B4-BE49-F238E27FC236}">
                  <a16:creationId xmlns:a16="http://schemas.microsoft.com/office/drawing/2014/main" id="{7C8EAD1A-FDD8-42C1-BC99-CCB0CC628B0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duotone>
                <a:schemeClr val="accent6">
                  <a:shade val="45000"/>
                  <a:satMod val="135000"/>
                </a:schemeClr>
                <a:prstClr val="white"/>
              </a:duotone>
              <a:alphaModFix amt="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15" name="Picture 14">
              <a:extLst>
                <a:ext uri="{FF2B5EF4-FFF2-40B4-BE49-F238E27FC236}">
                  <a16:creationId xmlns:a16="http://schemas.microsoft.com/office/drawing/2014/main" id="{E897C8CE-9AE7-4BB3-B76A-13264EA74AC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sp>
        <p:nvSpPr>
          <p:cNvPr id="2" name="Title 1">
            <a:extLst>
              <a:ext uri="{FF2B5EF4-FFF2-40B4-BE49-F238E27FC236}">
                <a16:creationId xmlns:a16="http://schemas.microsoft.com/office/drawing/2014/main" id="{7C83E4D0-3BFE-DFCD-D6D4-B199B20039D1}"/>
              </a:ext>
            </a:extLst>
          </p:cNvPr>
          <p:cNvSpPr>
            <a:spLocks noGrp="1"/>
          </p:cNvSpPr>
          <p:nvPr>
            <p:ph type="title"/>
          </p:nvPr>
        </p:nvSpPr>
        <p:spPr>
          <a:xfrm>
            <a:off x="838200" y="461339"/>
            <a:ext cx="10606072" cy="1900861"/>
          </a:xfrm>
        </p:spPr>
        <p:txBody>
          <a:bodyPr>
            <a:normAutofit/>
          </a:bodyPr>
          <a:lstStyle/>
          <a:p>
            <a:r>
              <a:rPr lang="en-US">
                <a:latin typeface="Biome" panose="020B0503030204020804" pitchFamily="34" charset="0"/>
                <a:cs typeface="Biome" panose="020B0503030204020804" pitchFamily="34" charset="0"/>
              </a:rPr>
              <a:t>Sustainable Raw Materials</a:t>
            </a:r>
            <a:endParaRPr lang="en-US" dirty="0"/>
          </a:p>
        </p:txBody>
      </p:sp>
      <p:sp>
        <p:nvSpPr>
          <p:cNvPr id="3" name="Content Placeholder 2">
            <a:extLst>
              <a:ext uri="{FF2B5EF4-FFF2-40B4-BE49-F238E27FC236}">
                <a16:creationId xmlns:a16="http://schemas.microsoft.com/office/drawing/2014/main" id="{E3EC9359-A8F1-08F4-0EA6-CD7E8781CF4C}"/>
              </a:ext>
            </a:extLst>
          </p:cNvPr>
          <p:cNvSpPr>
            <a:spLocks noGrp="1"/>
          </p:cNvSpPr>
          <p:nvPr>
            <p:ph idx="1"/>
          </p:nvPr>
        </p:nvSpPr>
        <p:spPr>
          <a:xfrm>
            <a:off x="866634" y="2362200"/>
            <a:ext cx="4647901" cy="3423812"/>
          </a:xfrm>
        </p:spPr>
        <p:txBody>
          <a:bodyPr>
            <a:normAutofit/>
          </a:bodyPr>
          <a:lstStyle/>
          <a:p>
            <a:pPr marL="0" indent="0">
              <a:buNone/>
            </a:pPr>
            <a:r>
              <a:rPr lang="en-US" sz="2400" kern="1200" spc="18" baseline="0" dirty="0">
                <a:latin typeface="Biome" panose="020B0503030204020804" pitchFamily="34" charset="0"/>
                <a:ea typeface="+mn-ea"/>
                <a:cs typeface="Biome" panose="020B0503030204020804" pitchFamily="34" charset="0"/>
              </a:rPr>
              <a:t>As the price of lumber continues to rise, straw bales become a more appealing option. Straw from wheat, rice, rye, or oats grows much faster and easier than new trees for lumber.</a:t>
            </a:r>
            <a:endParaRPr lang="en-US" sz="2400" dirty="0">
              <a:latin typeface="Biome" panose="020B0503030204020804" pitchFamily="34" charset="0"/>
              <a:cs typeface="Biome" panose="020B0503030204020804" pitchFamily="34" charset="0"/>
            </a:endParaRPr>
          </a:p>
          <a:p>
            <a:pPr marL="0" indent="0">
              <a:buNone/>
            </a:pPr>
            <a:endParaRPr lang="en-US" sz="1800" dirty="0"/>
          </a:p>
        </p:txBody>
      </p:sp>
      <p:pic>
        <p:nvPicPr>
          <p:cNvPr id="4" name="Picture 3">
            <a:extLst>
              <a:ext uri="{FF2B5EF4-FFF2-40B4-BE49-F238E27FC236}">
                <a16:creationId xmlns:a16="http://schemas.microsoft.com/office/drawing/2014/main" id="{5EFDC098-AF06-E07D-6DE8-4E9BFBCD5542}"/>
              </a:ext>
            </a:extLst>
          </p:cNvPr>
          <p:cNvPicPr>
            <a:picLocks noChangeAspect="1"/>
          </p:cNvPicPr>
          <p:nvPr/>
        </p:nvPicPr>
        <p:blipFill rotWithShape="1">
          <a:blip r:embed="rId3"/>
          <a:srcRect r="3" b="5242"/>
          <a:stretch/>
        </p:blipFill>
        <p:spPr>
          <a:xfrm>
            <a:off x="6626806" y="2590801"/>
            <a:ext cx="4817466" cy="3423812"/>
          </a:xfrm>
          <a:prstGeom prst="rect">
            <a:avLst/>
          </a:prstGeom>
        </p:spPr>
      </p:pic>
      <p:sp>
        <p:nvSpPr>
          <p:cNvPr id="5" name="TextBox 4">
            <a:extLst>
              <a:ext uri="{FF2B5EF4-FFF2-40B4-BE49-F238E27FC236}">
                <a16:creationId xmlns:a16="http://schemas.microsoft.com/office/drawing/2014/main" id="{45465196-CD84-6D10-1430-E2F3CA7C6FEE}"/>
              </a:ext>
            </a:extLst>
          </p:cNvPr>
          <p:cNvSpPr txBox="1"/>
          <p:nvPr/>
        </p:nvSpPr>
        <p:spPr>
          <a:xfrm>
            <a:off x="7558653" y="6204429"/>
            <a:ext cx="2953771" cy="384464"/>
          </a:xfrm>
          <a:prstGeom prst="rect">
            <a:avLst/>
          </a:prstGeom>
          <a:noFill/>
          <a:ln>
            <a:solidFill>
              <a:schemeClr val="tx1"/>
            </a:solidFill>
          </a:ln>
        </p:spPr>
        <p:txBody>
          <a:bodyPr wrap="square" rtlCol="0">
            <a:spAutoFit/>
          </a:bodyPr>
          <a:lstStyle/>
          <a:p>
            <a:pPr defTabSz="832104">
              <a:lnSpc>
                <a:spcPct val="120000"/>
              </a:lnSpc>
              <a:spcBef>
                <a:spcPts val="910"/>
              </a:spcBef>
              <a:buClr>
                <a:schemeClr val="accent4"/>
              </a:buClr>
            </a:pPr>
            <a:r>
              <a:rPr lang="en-US" sz="819" kern="1200" spc="18">
                <a:solidFill>
                  <a:schemeClr val="tx1">
                    <a:alpha val="58000"/>
                  </a:schemeClr>
                </a:solidFill>
                <a:latin typeface="Biome" panose="020B0503030204020804" pitchFamily="34" charset="0"/>
                <a:ea typeface="+mn-ea"/>
                <a:cs typeface="Biome" panose="020B0503030204020804" pitchFamily="34" charset="0"/>
              </a:rPr>
              <a:t>Pictured: New home being constructed using Straw Bale Construction.</a:t>
            </a:r>
            <a:endParaRPr lang="en-US" sz="900" spc="20">
              <a:solidFill>
                <a:schemeClr val="tx1">
                  <a:alpha val="58000"/>
                </a:schemeClr>
              </a:solidFill>
              <a:latin typeface="Biome" panose="020B0503030204020804" pitchFamily="34" charset="0"/>
              <a:cs typeface="Biome" panose="020B0503030204020804" pitchFamily="34" charset="0"/>
            </a:endParaRPr>
          </a:p>
        </p:txBody>
      </p:sp>
    </p:spTree>
    <p:extLst>
      <p:ext uri="{BB962C8B-B14F-4D97-AF65-F5344CB8AC3E}">
        <p14:creationId xmlns:p14="http://schemas.microsoft.com/office/powerpoint/2010/main" val="347610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97" name="Rectangle 2096">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99" name="Rectangle 2098">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2101" name="Group 2100">
            <a:extLst>
              <a:ext uri="{FF2B5EF4-FFF2-40B4-BE49-F238E27FC236}">
                <a16:creationId xmlns:a16="http://schemas.microsoft.com/office/drawing/2014/main" id="{545001F7-3F8F-4035-8348-1B9798C77D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5236971" cy="6858000"/>
            <a:chOff x="20829" y="1"/>
            <a:chExt cx="5236971" cy="6857999"/>
          </a:xfrm>
        </p:grpSpPr>
        <p:pic>
          <p:nvPicPr>
            <p:cNvPr id="2102" name="Picture 2101">
              <a:extLst>
                <a:ext uri="{FF2B5EF4-FFF2-40B4-BE49-F238E27FC236}">
                  <a16:creationId xmlns:a16="http://schemas.microsoft.com/office/drawing/2014/main" id="{0A49B481-5581-4AF6-AFFC-BB62F86A3B0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2103" name="Picture 2102">
              <a:extLst>
                <a:ext uri="{FF2B5EF4-FFF2-40B4-BE49-F238E27FC236}">
                  <a16:creationId xmlns:a16="http://schemas.microsoft.com/office/drawing/2014/main" id="{CA289CF0-18E2-49F0-8C1F-511C4BA480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alphaModFix amt="8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2105" name="Rectangle 2104">
            <a:extLst>
              <a:ext uri="{FF2B5EF4-FFF2-40B4-BE49-F238E27FC236}">
                <a16:creationId xmlns:a16="http://schemas.microsoft.com/office/drawing/2014/main" id="{0DADC141-2CF4-4D22-BFEF-05FB358E4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7" name="Rectangle 2106">
            <a:extLst>
              <a:ext uri="{FF2B5EF4-FFF2-40B4-BE49-F238E27FC236}">
                <a16:creationId xmlns:a16="http://schemas.microsoft.com/office/drawing/2014/main" id="{F43A66C0-8F79-4D55-8A61-9E980D5FE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782921-C9D4-8C52-7F5A-DC97F709DDEB}"/>
              </a:ext>
            </a:extLst>
          </p:cNvPr>
          <p:cNvSpPr>
            <a:spLocks noGrp="1"/>
          </p:cNvSpPr>
          <p:nvPr>
            <p:ph type="title"/>
          </p:nvPr>
        </p:nvSpPr>
        <p:spPr>
          <a:xfrm>
            <a:off x="1143000" y="1066800"/>
            <a:ext cx="5410200" cy="1997075"/>
          </a:xfrm>
        </p:spPr>
        <p:txBody>
          <a:bodyPr>
            <a:normAutofit/>
          </a:bodyPr>
          <a:lstStyle/>
          <a:p>
            <a:r>
              <a:rPr lang="en-US" sz="3600">
                <a:latin typeface="Biome" panose="020B0503030204020804" pitchFamily="34" charset="0"/>
                <a:cs typeface="Biome" panose="020B0503030204020804" pitchFamily="34" charset="0"/>
              </a:rPr>
              <a:t>High Insulation Value</a:t>
            </a:r>
            <a:endParaRPr lang="en-US" sz="3600"/>
          </a:p>
        </p:txBody>
      </p:sp>
      <p:sp>
        <p:nvSpPr>
          <p:cNvPr id="3" name="Content Placeholder 2">
            <a:extLst>
              <a:ext uri="{FF2B5EF4-FFF2-40B4-BE49-F238E27FC236}">
                <a16:creationId xmlns:a16="http://schemas.microsoft.com/office/drawing/2014/main" id="{2E06FEF3-19E5-6A1A-7CF3-BB2AF0CDAB03}"/>
              </a:ext>
            </a:extLst>
          </p:cNvPr>
          <p:cNvSpPr>
            <a:spLocks noGrp="1"/>
          </p:cNvSpPr>
          <p:nvPr>
            <p:ph idx="1"/>
          </p:nvPr>
        </p:nvSpPr>
        <p:spPr>
          <a:xfrm>
            <a:off x="1208314" y="2852674"/>
            <a:ext cx="5410200" cy="2590800"/>
          </a:xfrm>
        </p:spPr>
        <p:txBody>
          <a:bodyPr>
            <a:normAutofit fontScale="92500"/>
          </a:bodyPr>
          <a:lstStyle/>
          <a:p>
            <a:pPr marL="0" indent="0">
              <a:buNone/>
            </a:pPr>
            <a:r>
              <a:rPr lang="en-US" sz="2200" dirty="0">
                <a:latin typeface="Biome" panose="020B0503030204020804" pitchFamily="34" charset="0"/>
                <a:cs typeface="Biome" panose="020B0503030204020804" pitchFamily="34" charset="0"/>
              </a:rPr>
              <a:t>While construction costs are comparable to traditional methods, the energy efficiency of a straw bale house can save homeowners money over the years. Sound insulation is also excellent and would be especially appealing in multiple unit structures.</a:t>
            </a:r>
          </a:p>
          <a:p>
            <a:pPr marL="0" indent="0">
              <a:buNone/>
            </a:pPr>
            <a:endParaRPr lang="en-US" sz="1800" dirty="0"/>
          </a:p>
        </p:txBody>
      </p:sp>
      <p:pic>
        <p:nvPicPr>
          <p:cNvPr id="4" name="Picture 3">
            <a:extLst>
              <a:ext uri="{FF2B5EF4-FFF2-40B4-BE49-F238E27FC236}">
                <a16:creationId xmlns:a16="http://schemas.microsoft.com/office/drawing/2014/main" id="{F91B103F-F32C-75CB-E524-043C6458C8E6}"/>
              </a:ext>
            </a:extLst>
          </p:cNvPr>
          <p:cNvPicPr>
            <a:picLocks noChangeAspect="1"/>
          </p:cNvPicPr>
          <p:nvPr/>
        </p:nvPicPr>
        <p:blipFill rotWithShape="1">
          <a:blip r:embed="rId3"/>
          <a:srcRect l="1515" r="18116" b="-2"/>
          <a:stretch/>
        </p:blipFill>
        <p:spPr>
          <a:xfrm>
            <a:off x="7100119" y="990600"/>
            <a:ext cx="4030187" cy="4876800"/>
          </a:xfrm>
          <a:prstGeom prst="rect">
            <a:avLst/>
          </a:prstGeom>
        </p:spPr>
      </p:pic>
      <p:sp>
        <p:nvSpPr>
          <p:cNvPr id="5" name="TextBox 4">
            <a:extLst>
              <a:ext uri="{FF2B5EF4-FFF2-40B4-BE49-F238E27FC236}">
                <a16:creationId xmlns:a16="http://schemas.microsoft.com/office/drawing/2014/main" id="{5DE53C9F-1D14-DA53-4824-22BAE37C72AE}"/>
              </a:ext>
            </a:extLst>
          </p:cNvPr>
          <p:cNvSpPr txBox="1"/>
          <p:nvPr/>
        </p:nvSpPr>
        <p:spPr>
          <a:xfrm>
            <a:off x="7869424" y="5896272"/>
            <a:ext cx="2491575" cy="247055"/>
          </a:xfrm>
          <a:prstGeom prst="rect">
            <a:avLst/>
          </a:prstGeom>
          <a:noFill/>
          <a:ln>
            <a:solidFill>
              <a:schemeClr val="tx1"/>
            </a:solidFill>
          </a:ln>
        </p:spPr>
        <p:txBody>
          <a:bodyPr wrap="square" rtlCol="0">
            <a:spAutoFit/>
          </a:bodyPr>
          <a:lstStyle/>
          <a:p>
            <a:pPr>
              <a:lnSpc>
                <a:spcPct val="120000"/>
              </a:lnSpc>
              <a:spcBef>
                <a:spcPts val="1000"/>
              </a:spcBef>
              <a:buClr>
                <a:schemeClr val="accent4"/>
              </a:buClr>
            </a:pPr>
            <a:r>
              <a:rPr lang="en-US" sz="900" spc="20" dirty="0">
                <a:solidFill>
                  <a:schemeClr val="tx1">
                    <a:alpha val="58000"/>
                  </a:schemeClr>
                </a:solidFill>
                <a:latin typeface="Biome" panose="020B0503030204020804" pitchFamily="34" charset="0"/>
                <a:cs typeface="Biome" panose="020B0503030204020804" pitchFamily="34" charset="0"/>
              </a:rPr>
              <a:t>Pictured: Compacted Straw Bale walls. </a:t>
            </a:r>
          </a:p>
        </p:txBody>
      </p:sp>
    </p:spTree>
    <p:extLst>
      <p:ext uri="{BB962C8B-B14F-4D97-AF65-F5344CB8AC3E}">
        <p14:creationId xmlns:p14="http://schemas.microsoft.com/office/powerpoint/2010/main" val="29437179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A4FB2F27-3F7D-440E-A905-86607A926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6" name="Rectangle 25">
            <a:extLst>
              <a:ext uri="{FF2B5EF4-FFF2-40B4-BE49-F238E27FC236}">
                <a16:creationId xmlns:a16="http://schemas.microsoft.com/office/drawing/2014/main" id="{AF678C14-A033-4139-BCA9-8382B0396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3489A2D2-B3AA-488C-B20E-15DBB97548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8194385" y="0"/>
            <a:ext cx="3997615" cy="6816079"/>
            <a:chOff x="8059620" y="41922"/>
            <a:chExt cx="3997615" cy="6816077"/>
          </a:xfrm>
        </p:grpSpPr>
        <p:pic>
          <p:nvPicPr>
            <p:cNvPr id="29" name="Picture 28">
              <a:extLst>
                <a:ext uri="{FF2B5EF4-FFF2-40B4-BE49-F238E27FC236}">
                  <a16:creationId xmlns:a16="http://schemas.microsoft.com/office/drawing/2014/main" id="{7C8EAD1A-FDD8-42C1-BC99-CCB0CC628B0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duotone>
                <a:schemeClr val="accent6">
                  <a:shade val="45000"/>
                  <a:satMod val="135000"/>
                </a:schemeClr>
                <a:prstClr val="white"/>
              </a:duotone>
              <a:alphaModFix amt="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30" name="Picture 29">
              <a:extLst>
                <a:ext uri="{FF2B5EF4-FFF2-40B4-BE49-F238E27FC236}">
                  <a16:creationId xmlns:a16="http://schemas.microsoft.com/office/drawing/2014/main" id="{E897C8CE-9AE7-4BB3-B76A-13264EA74AC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sp>
        <p:nvSpPr>
          <p:cNvPr id="2" name="Title 1">
            <a:extLst>
              <a:ext uri="{FF2B5EF4-FFF2-40B4-BE49-F238E27FC236}">
                <a16:creationId xmlns:a16="http://schemas.microsoft.com/office/drawing/2014/main" id="{AF68C5D0-2D3B-2912-1640-25440D1943B7}"/>
              </a:ext>
            </a:extLst>
          </p:cNvPr>
          <p:cNvSpPr>
            <a:spLocks noGrp="1"/>
          </p:cNvSpPr>
          <p:nvPr>
            <p:ph type="title"/>
          </p:nvPr>
        </p:nvSpPr>
        <p:spPr>
          <a:xfrm>
            <a:off x="838200" y="461339"/>
            <a:ext cx="10606072" cy="1900861"/>
          </a:xfrm>
        </p:spPr>
        <p:txBody>
          <a:bodyPr>
            <a:normAutofit/>
          </a:bodyPr>
          <a:lstStyle/>
          <a:p>
            <a:r>
              <a:rPr lang="en-US" dirty="0">
                <a:latin typeface="Biome" panose="020B0503030204020804" pitchFamily="34" charset="0"/>
                <a:cs typeface="Biome" panose="020B0503030204020804" pitchFamily="34" charset="0"/>
              </a:rPr>
              <a:t>Locally Sourced</a:t>
            </a:r>
            <a:endParaRPr lang="en-US" dirty="0"/>
          </a:p>
        </p:txBody>
      </p:sp>
      <p:sp>
        <p:nvSpPr>
          <p:cNvPr id="3" name="Content Placeholder 2">
            <a:extLst>
              <a:ext uri="{FF2B5EF4-FFF2-40B4-BE49-F238E27FC236}">
                <a16:creationId xmlns:a16="http://schemas.microsoft.com/office/drawing/2014/main" id="{7982E6D7-5A10-9D60-9B1A-77785B032AEE}"/>
              </a:ext>
            </a:extLst>
          </p:cNvPr>
          <p:cNvSpPr>
            <a:spLocks noGrp="1"/>
          </p:cNvSpPr>
          <p:nvPr>
            <p:ph idx="1"/>
          </p:nvPr>
        </p:nvSpPr>
        <p:spPr>
          <a:xfrm>
            <a:off x="838200" y="2590802"/>
            <a:ext cx="4647901" cy="3423812"/>
          </a:xfrm>
        </p:spPr>
        <p:txBody>
          <a:bodyPr>
            <a:normAutofit/>
          </a:bodyPr>
          <a:lstStyle/>
          <a:p>
            <a:pPr marL="0" indent="0">
              <a:buNone/>
            </a:pPr>
            <a:r>
              <a:rPr lang="en-US" sz="2400" dirty="0">
                <a:latin typeface="Biome" panose="020B0503030204020804" pitchFamily="34" charset="0"/>
                <a:cs typeface="Biome" panose="020B0503030204020804" pitchFamily="34" charset="0"/>
              </a:rPr>
              <a:t>Straw bales are readily available in most locations, so the carbon footprint of a straw bale home can be much smaller than materials being shipped from multiple locations.</a:t>
            </a:r>
          </a:p>
          <a:p>
            <a:pPr marL="0" indent="0">
              <a:buNone/>
            </a:pPr>
            <a:endParaRPr lang="en-US" sz="1800" dirty="0"/>
          </a:p>
        </p:txBody>
      </p:sp>
      <p:pic>
        <p:nvPicPr>
          <p:cNvPr id="5" name="Picture 4" descr="A large bales of hay in a field&#10;&#10;Description automatically generated">
            <a:extLst>
              <a:ext uri="{FF2B5EF4-FFF2-40B4-BE49-F238E27FC236}">
                <a16:creationId xmlns:a16="http://schemas.microsoft.com/office/drawing/2014/main" id="{AAD7B7AB-90C2-BA03-21D8-46114C1D6F45}"/>
              </a:ext>
            </a:extLst>
          </p:cNvPr>
          <p:cNvPicPr>
            <a:picLocks noChangeAspect="1"/>
          </p:cNvPicPr>
          <p:nvPr/>
        </p:nvPicPr>
        <p:blipFill rotWithShape="1">
          <a:blip r:embed="rId3"/>
          <a:srcRect l="6080" r="-2" b="-2"/>
          <a:stretch/>
        </p:blipFill>
        <p:spPr>
          <a:xfrm>
            <a:off x="6626806" y="2590801"/>
            <a:ext cx="4817466" cy="3423812"/>
          </a:xfrm>
          <a:prstGeom prst="rect">
            <a:avLst/>
          </a:prstGeom>
        </p:spPr>
      </p:pic>
      <p:sp>
        <p:nvSpPr>
          <p:cNvPr id="6" name="TextBox 5">
            <a:extLst>
              <a:ext uri="{FF2B5EF4-FFF2-40B4-BE49-F238E27FC236}">
                <a16:creationId xmlns:a16="http://schemas.microsoft.com/office/drawing/2014/main" id="{9476B1F7-C3E0-3C05-2FA1-00B991571896}"/>
              </a:ext>
            </a:extLst>
          </p:cNvPr>
          <p:cNvSpPr txBox="1"/>
          <p:nvPr/>
        </p:nvSpPr>
        <p:spPr>
          <a:xfrm>
            <a:off x="8066386" y="6243214"/>
            <a:ext cx="1938306" cy="233205"/>
          </a:xfrm>
          <a:prstGeom prst="rect">
            <a:avLst/>
          </a:prstGeom>
          <a:noFill/>
          <a:ln>
            <a:solidFill>
              <a:schemeClr val="tx1"/>
            </a:solidFill>
          </a:ln>
        </p:spPr>
        <p:txBody>
          <a:bodyPr wrap="square" rtlCol="0">
            <a:spAutoFit/>
          </a:bodyPr>
          <a:lstStyle/>
          <a:p>
            <a:pPr defTabSz="832104">
              <a:lnSpc>
                <a:spcPct val="120000"/>
              </a:lnSpc>
              <a:spcBef>
                <a:spcPts val="910"/>
              </a:spcBef>
              <a:buClr>
                <a:schemeClr val="accent4"/>
              </a:buClr>
            </a:pPr>
            <a:r>
              <a:rPr lang="en-US" sz="819" kern="1200" spc="18" dirty="0">
                <a:solidFill>
                  <a:schemeClr val="tx1">
                    <a:alpha val="58000"/>
                  </a:schemeClr>
                </a:solidFill>
                <a:latin typeface="Biome" panose="020B0503030204020804" pitchFamily="34" charset="0"/>
                <a:ea typeface="+mn-ea"/>
                <a:cs typeface="Biome" panose="020B0503030204020804" pitchFamily="34" charset="0"/>
              </a:rPr>
              <a:t>Pictured: Straw bales in a field.</a:t>
            </a:r>
            <a:endParaRPr lang="en-US" sz="900" spc="20" dirty="0">
              <a:solidFill>
                <a:schemeClr val="tx1">
                  <a:alpha val="58000"/>
                </a:schemeClr>
              </a:solidFill>
              <a:latin typeface="Biome" panose="020B0503030204020804" pitchFamily="34" charset="0"/>
              <a:cs typeface="Biome" panose="020B0503030204020804" pitchFamily="34" charset="0"/>
            </a:endParaRPr>
          </a:p>
        </p:txBody>
      </p:sp>
    </p:spTree>
    <p:extLst>
      <p:ext uri="{BB962C8B-B14F-4D97-AF65-F5344CB8AC3E}">
        <p14:creationId xmlns:p14="http://schemas.microsoft.com/office/powerpoint/2010/main" val="1937802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545001F7-3F8F-4035-8348-1B9798C77D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5236971" cy="6858000"/>
            <a:chOff x="20829" y="1"/>
            <a:chExt cx="5236971" cy="6857999"/>
          </a:xfrm>
        </p:grpSpPr>
        <p:pic>
          <p:nvPicPr>
            <p:cNvPr id="14" name="Picture 13">
              <a:extLst>
                <a:ext uri="{FF2B5EF4-FFF2-40B4-BE49-F238E27FC236}">
                  <a16:creationId xmlns:a16="http://schemas.microsoft.com/office/drawing/2014/main" id="{0A49B481-5581-4AF6-AFFC-BB62F86A3B0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15" name="Picture 14">
              <a:extLst>
                <a:ext uri="{FF2B5EF4-FFF2-40B4-BE49-F238E27FC236}">
                  <a16:creationId xmlns:a16="http://schemas.microsoft.com/office/drawing/2014/main" id="{CA289CF0-18E2-49F0-8C1F-511C4BA480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alphaModFix amt="8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17" name="Rectangle 16">
            <a:extLst>
              <a:ext uri="{FF2B5EF4-FFF2-40B4-BE49-F238E27FC236}">
                <a16:creationId xmlns:a16="http://schemas.microsoft.com/office/drawing/2014/main" id="{0DADC141-2CF4-4D22-BFEF-05FB358E4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43A66C0-8F79-4D55-8A61-9E980D5FE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E21761-0B2E-CC07-2868-CD29D9002CAC}"/>
              </a:ext>
            </a:extLst>
          </p:cNvPr>
          <p:cNvSpPr>
            <a:spLocks noGrp="1"/>
          </p:cNvSpPr>
          <p:nvPr>
            <p:ph type="title"/>
          </p:nvPr>
        </p:nvSpPr>
        <p:spPr>
          <a:xfrm>
            <a:off x="1143000" y="1066800"/>
            <a:ext cx="5410200" cy="1997075"/>
          </a:xfrm>
        </p:spPr>
        <p:txBody>
          <a:bodyPr>
            <a:normAutofit/>
          </a:bodyPr>
          <a:lstStyle/>
          <a:p>
            <a:r>
              <a:rPr lang="en-US" sz="3600" dirty="0">
                <a:latin typeface="Biome" panose="020B0503030204020804" pitchFamily="34" charset="0"/>
                <a:cs typeface="Biome" panose="020B0503030204020804" pitchFamily="34" charset="0"/>
              </a:rPr>
              <a:t>Naturally Fire-Resistant</a:t>
            </a:r>
            <a:endParaRPr lang="en-US" sz="3600" dirty="0"/>
          </a:p>
        </p:txBody>
      </p:sp>
      <p:sp>
        <p:nvSpPr>
          <p:cNvPr id="3" name="Content Placeholder 2">
            <a:extLst>
              <a:ext uri="{FF2B5EF4-FFF2-40B4-BE49-F238E27FC236}">
                <a16:creationId xmlns:a16="http://schemas.microsoft.com/office/drawing/2014/main" id="{CDA5C66B-1826-92E2-446C-73B93831DA2D}"/>
              </a:ext>
            </a:extLst>
          </p:cNvPr>
          <p:cNvSpPr>
            <a:spLocks noGrp="1"/>
          </p:cNvSpPr>
          <p:nvPr>
            <p:ph idx="1"/>
          </p:nvPr>
        </p:nvSpPr>
        <p:spPr>
          <a:xfrm>
            <a:off x="1143000" y="2936811"/>
            <a:ext cx="5410200" cy="2590800"/>
          </a:xfrm>
        </p:spPr>
        <p:txBody>
          <a:bodyPr>
            <a:normAutofit lnSpcReduction="10000"/>
          </a:bodyPr>
          <a:lstStyle/>
          <a:p>
            <a:pPr marL="0" indent="0">
              <a:buNone/>
            </a:pPr>
            <a:r>
              <a:rPr lang="en-US" sz="2200" dirty="0">
                <a:latin typeface="Biome" panose="020B0503030204020804" pitchFamily="34" charset="0"/>
                <a:cs typeface="Biome" panose="020B0503030204020804" pitchFamily="34" charset="0"/>
              </a:rPr>
              <a:t>The bales are compacted enough that oxygen levels are low, discouraging the spread of fire. In one test, it took two hours for fire to penetrate the plastered bale walls while a conventional frame took only 30 minutes to burn.</a:t>
            </a:r>
          </a:p>
          <a:p>
            <a:endParaRPr lang="en-US" sz="1800" dirty="0"/>
          </a:p>
        </p:txBody>
      </p:sp>
      <p:pic>
        <p:nvPicPr>
          <p:cNvPr id="4" name="Picture 3">
            <a:extLst>
              <a:ext uri="{FF2B5EF4-FFF2-40B4-BE49-F238E27FC236}">
                <a16:creationId xmlns:a16="http://schemas.microsoft.com/office/drawing/2014/main" id="{C50A8695-2A19-6CA8-CB37-A18A90C32A8B}"/>
              </a:ext>
            </a:extLst>
          </p:cNvPr>
          <p:cNvPicPr>
            <a:picLocks noChangeAspect="1"/>
          </p:cNvPicPr>
          <p:nvPr/>
        </p:nvPicPr>
        <p:blipFill>
          <a:blip r:embed="rId3"/>
          <a:stretch>
            <a:fillRect/>
          </a:stretch>
        </p:blipFill>
        <p:spPr>
          <a:xfrm>
            <a:off x="7018188" y="990600"/>
            <a:ext cx="4194049" cy="4876800"/>
          </a:xfrm>
          <a:prstGeom prst="rect">
            <a:avLst/>
          </a:prstGeom>
        </p:spPr>
      </p:pic>
      <p:sp>
        <p:nvSpPr>
          <p:cNvPr id="6" name="TextBox 5">
            <a:extLst>
              <a:ext uri="{FF2B5EF4-FFF2-40B4-BE49-F238E27FC236}">
                <a16:creationId xmlns:a16="http://schemas.microsoft.com/office/drawing/2014/main" id="{826DAF82-4D0D-AD6A-8C04-622E1641FAC6}"/>
              </a:ext>
            </a:extLst>
          </p:cNvPr>
          <p:cNvSpPr txBox="1"/>
          <p:nvPr/>
        </p:nvSpPr>
        <p:spPr>
          <a:xfrm>
            <a:off x="8062059" y="5903197"/>
            <a:ext cx="2106305" cy="233205"/>
          </a:xfrm>
          <a:prstGeom prst="rect">
            <a:avLst/>
          </a:prstGeom>
          <a:noFill/>
          <a:ln>
            <a:solidFill>
              <a:schemeClr val="tx1"/>
            </a:solidFill>
          </a:ln>
        </p:spPr>
        <p:txBody>
          <a:bodyPr wrap="square" rtlCol="0">
            <a:spAutoFit/>
          </a:bodyPr>
          <a:lstStyle/>
          <a:p>
            <a:pPr defTabSz="832104">
              <a:lnSpc>
                <a:spcPct val="120000"/>
              </a:lnSpc>
              <a:spcBef>
                <a:spcPts val="910"/>
              </a:spcBef>
              <a:buClr>
                <a:schemeClr val="accent4"/>
              </a:buClr>
            </a:pPr>
            <a:r>
              <a:rPr lang="en-US" sz="819" kern="1200" spc="18" dirty="0">
                <a:solidFill>
                  <a:schemeClr val="tx1">
                    <a:alpha val="58000"/>
                  </a:schemeClr>
                </a:solidFill>
                <a:latin typeface="Biome" panose="020B0503030204020804" pitchFamily="34" charset="0"/>
                <a:ea typeface="+mn-ea"/>
                <a:cs typeface="Biome" panose="020B0503030204020804" pitchFamily="34" charset="0"/>
              </a:rPr>
              <a:t>Pictured: Straw against a hazy sky.</a:t>
            </a:r>
            <a:endParaRPr lang="en-US" sz="900" spc="20" dirty="0">
              <a:solidFill>
                <a:schemeClr val="tx1">
                  <a:alpha val="58000"/>
                </a:schemeClr>
              </a:solidFill>
              <a:latin typeface="Biome" panose="020B0503030204020804" pitchFamily="34" charset="0"/>
              <a:cs typeface="Biome" panose="020B0503030204020804" pitchFamily="34" charset="0"/>
            </a:endParaRPr>
          </a:p>
        </p:txBody>
      </p:sp>
    </p:spTree>
    <p:extLst>
      <p:ext uri="{BB962C8B-B14F-4D97-AF65-F5344CB8AC3E}">
        <p14:creationId xmlns:p14="http://schemas.microsoft.com/office/powerpoint/2010/main" val="727153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4FB2F27-3F7D-440E-A905-86607A926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AF678C14-A033-4139-BCA9-8382B0396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3489A2D2-B3AA-488C-B20E-15DBB97548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8194385" y="0"/>
            <a:ext cx="3997615" cy="6816079"/>
            <a:chOff x="8059620" y="41922"/>
            <a:chExt cx="3997615" cy="6816077"/>
          </a:xfrm>
        </p:grpSpPr>
        <p:pic>
          <p:nvPicPr>
            <p:cNvPr id="14" name="Picture 13">
              <a:extLst>
                <a:ext uri="{FF2B5EF4-FFF2-40B4-BE49-F238E27FC236}">
                  <a16:creationId xmlns:a16="http://schemas.microsoft.com/office/drawing/2014/main" id="{7C8EAD1A-FDD8-42C1-BC99-CCB0CC628B0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duotone>
                <a:schemeClr val="accent6">
                  <a:shade val="45000"/>
                  <a:satMod val="135000"/>
                </a:schemeClr>
                <a:prstClr val="white"/>
              </a:duotone>
              <a:alphaModFix amt="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15" name="Picture 14">
              <a:extLst>
                <a:ext uri="{FF2B5EF4-FFF2-40B4-BE49-F238E27FC236}">
                  <a16:creationId xmlns:a16="http://schemas.microsoft.com/office/drawing/2014/main" id="{E897C8CE-9AE7-4BB3-B76A-13264EA74AC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sp>
        <p:nvSpPr>
          <p:cNvPr id="2" name="Title 1">
            <a:extLst>
              <a:ext uri="{FF2B5EF4-FFF2-40B4-BE49-F238E27FC236}">
                <a16:creationId xmlns:a16="http://schemas.microsoft.com/office/drawing/2014/main" id="{6FA69699-C73B-F7BB-65B3-E15DE4952AD2}"/>
              </a:ext>
            </a:extLst>
          </p:cNvPr>
          <p:cNvSpPr>
            <a:spLocks noGrp="1"/>
          </p:cNvSpPr>
          <p:nvPr>
            <p:ph type="title"/>
          </p:nvPr>
        </p:nvSpPr>
        <p:spPr>
          <a:xfrm>
            <a:off x="838200" y="461339"/>
            <a:ext cx="10606072" cy="1900861"/>
          </a:xfrm>
        </p:spPr>
        <p:txBody>
          <a:bodyPr>
            <a:normAutofit/>
          </a:bodyPr>
          <a:lstStyle/>
          <a:p>
            <a:r>
              <a:rPr lang="en-US">
                <a:latin typeface="Biome" panose="020B0503030204020804" pitchFamily="34" charset="0"/>
                <a:cs typeface="Biome" panose="020B0503030204020804" pitchFamily="34" charset="0"/>
              </a:rPr>
              <a:t>Proven Methods</a:t>
            </a:r>
            <a:endParaRPr lang="en-US" dirty="0"/>
          </a:p>
        </p:txBody>
      </p:sp>
      <p:sp>
        <p:nvSpPr>
          <p:cNvPr id="3" name="Content Placeholder 2">
            <a:extLst>
              <a:ext uri="{FF2B5EF4-FFF2-40B4-BE49-F238E27FC236}">
                <a16:creationId xmlns:a16="http://schemas.microsoft.com/office/drawing/2014/main" id="{109A1D91-C8F7-44F7-C0DD-8C2CE1068C88}"/>
              </a:ext>
            </a:extLst>
          </p:cNvPr>
          <p:cNvSpPr>
            <a:spLocks noGrp="1"/>
          </p:cNvSpPr>
          <p:nvPr>
            <p:ph idx="1"/>
          </p:nvPr>
        </p:nvSpPr>
        <p:spPr>
          <a:xfrm>
            <a:off x="866634" y="2387083"/>
            <a:ext cx="4647901" cy="3423812"/>
          </a:xfrm>
        </p:spPr>
        <p:txBody>
          <a:bodyPr>
            <a:normAutofit/>
          </a:bodyPr>
          <a:lstStyle/>
          <a:p>
            <a:pPr marL="0" indent="0">
              <a:buNone/>
            </a:pPr>
            <a:r>
              <a:rPr lang="en-US" sz="2400" dirty="0">
                <a:latin typeface="Biome" panose="020B0503030204020804" pitchFamily="34" charset="0"/>
                <a:cs typeface="Biome" panose="020B0503030204020804" pitchFamily="34" charset="0"/>
              </a:rPr>
              <a:t>Midwest homesteading in the early 1900s made use of bale construction, as trees were scarce. The National Register of Historic Places has several entries for these structures that have survived to this day.</a:t>
            </a:r>
          </a:p>
          <a:p>
            <a:endParaRPr lang="en-US" sz="1800" dirty="0"/>
          </a:p>
        </p:txBody>
      </p:sp>
      <p:pic>
        <p:nvPicPr>
          <p:cNvPr id="4" name="Picture 3" descr="A round building with a roof covered with grass&#10;&#10;Description automatically generated">
            <a:extLst>
              <a:ext uri="{FF2B5EF4-FFF2-40B4-BE49-F238E27FC236}">
                <a16:creationId xmlns:a16="http://schemas.microsoft.com/office/drawing/2014/main" id="{ED2CFC9E-91D7-1EC6-74AC-F23983D7131D}"/>
              </a:ext>
            </a:extLst>
          </p:cNvPr>
          <p:cNvPicPr>
            <a:picLocks noChangeAspect="1"/>
          </p:cNvPicPr>
          <p:nvPr/>
        </p:nvPicPr>
        <p:blipFill rotWithShape="1">
          <a:blip r:embed="rId3"/>
          <a:srcRect t="5239" r="3" b="3"/>
          <a:stretch/>
        </p:blipFill>
        <p:spPr>
          <a:xfrm>
            <a:off x="6626806" y="2590801"/>
            <a:ext cx="4817466" cy="3423812"/>
          </a:xfrm>
          <a:prstGeom prst="rect">
            <a:avLst/>
          </a:prstGeom>
        </p:spPr>
      </p:pic>
      <p:sp>
        <p:nvSpPr>
          <p:cNvPr id="5" name="TextBox 4">
            <a:extLst>
              <a:ext uri="{FF2B5EF4-FFF2-40B4-BE49-F238E27FC236}">
                <a16:creationId xmlns:a16="http://schemas.microsoft.com/office/drawing/2014/main" id="{4A8E4CC4-7F58-35EC-875A-D1ADC918DC86}"/>
              </a:ext>
            </a:extLst>
          </p:cNvPr>
          <p:cNvSpPr txBox="1"/>
          <p:nvPr/>
        </p:nvSpPr>
        <p:spPr>
          <a:xfrm>
            <a:off x="8081012" y="6116388"/>
            <a:ext cx="1938306" cy="384464"/>
          </a:xfrm>
          <a:prstGeom prst="rect">
            <a:avLst/>
          </a:prstGeom>
          <a:noFill/>
          <a:ln>
            <a:solidFill>
              <a:schemeClr val="tx1"/>
            </a:solidFill>
          </a:ln>
        </p:spPr>
        <p:txBody>
          <a:bodyPr wrap="square" rtlCol="0">
            <a:spAutoFit/>
          </a:bodyPr>
          <a:lstStyle/>
          <a:p>
            <a:pPr defTabSz="832104">
              <a:lnSpc>
                <a:spcPct val="120000"/>
              </a:lnSpc>
              <a:spcBef>
                <a:spcPts val="910"/>
              </a:spcBef>
              <a:buClr>
                <a:schemeClr val="accent4"/>
              </a:buClr>
            </a:pPr>
            <a:r>
              <a:rPr lang="en-US" sz="819" kern="1200" spc="18" dirty="0">
                <a:solidFill>
                  <a:schemeClr val="tx1">
                    <a:alpha val="58000"/>
                  </a:schemeClr>
                </a:solidFill>
                <a:latin typeface="Biome" panose="020B0503030204020804" pitchFamily="34" charset="0"/>
                <a:ea typeface="+mn-ea"/>
                <a:cs typeface="Biome" panose="020B0503030204020804" pitchFamily="34" charset="0"/>
              </a:rPr>
              <a:t>Pictured: Straw bale home with a green roof.</a:t>
            </a:r>
            <a:endParaRPr lang="en-US" sz="900" spc="20" dirty="0">
              <a:solidFill>
                <a:schemeClr val="tx1">
                  <a:alpha val="58000"/>
                </a:schemeClr>
              </a:solidFill>
              <a:latin typeface="Biome" panose="020B0503030204020804" pitchFamily="34" charset="0"/>
              <a:cs typeface="Biome" panose="020B0503030204020804" pitchFamily="34" charset="0"/>
            </a:endParaRPr>
          </a:p>
        </p:txBody>
      </p:sp>
    </p:spTree>
    <p:extLst>
      <p:ext uri="{BB962C8B-B14F-4D97-AF65-F5344CB8AC3E}">
        <p14:creationId xmlns:p14="http://schemas.microsoft.com/office/powerpoint/2010/main" val="16957961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3" name="Rectangle 11">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24" name="Group 13">
            <a:extLst>
              <a:ext uri="{FF2B5EF4-FFF2-40B4-BE49-F238E27FC236}">
                <a16:creationId xmlns:a16="http://schemas.microsoft.com/office/drawing/2014/main" id="{545001F7-3F8F-4035-8348-1B9798C77D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5236971" cy="6858000"/>
            <a:chOff x="20829" y="1"/>
            <a:chExt cx="5236971" cy="6857999"/>
          </a:xfrm>
        </p:grpSpPr>
        <p:pic>
          <p:nvPicPr>
            <p:cNvPr id="15" name="Picture 14">
              <a:extLst>
                <a:ext uri="{FF2B5EF4-FFF2-40B4-BE49-F238E27FC236}">
                  <a16:creationId xmlns:a16="http://schemas.microsoft.com/office/drawing/2014/main" id="{0A49B481-5581-4AF6-AFFC-BB62F86A3B0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16" name="Picture 15">
              <a:extLst>
                <a:ext uri="{FF2B5EF4-FFF2-40B4-BE49-F238E27FC236}">
                  <a16:creationId xmlns:a16="http://schemas.microsoft.com/office/drawing/2014/main" id="{CA289CF0-18E2-49F0-8C1F-511C4BA480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alphaModFix amt="8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25" name="Rectangle 17">
            <a:extLst>
              <a:ext uri="{FF2B5EF4-FFF2-40B4-BE49-F238E27FC236}">
                <a16:creationId xmlns:a16="http://schemas.microsoft.com/office/drawing/2014/main" id="{0DADC141-2CF4-4D22-BFEF-05FB358E4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9">
            <a:extLst>
              <a:ext uri="{FF2B5EF4-FFF2-40B4-BE49-F238E27FC236}">
                <a16:creationId xmlns:a16="http://schemas.microsoft.com/office/drawing/2014/main" id="{F43A66C0-8F79-4D55-8A61-9E980D5FE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700964-8829-4572-E0DA-D9FDC29BDDAE}"/>
              </a:ext>
            </a:extLst>
          </p:cNvPr>
          <p:cNvSpPr>
            <a:spLocks noGrp="1"/>
          </p:cNvSpPr>
          <p:nvPr>
            <p:ph type="title"/>
          </p:nvPr>
        </p:nvSpPr>
        <p:spPr>
          <a:xfrm>
            <a:off x="1143000" y="1066800"/>
            <a:ext cx="5410200" cy="1997075"/>
          </a:xfrm>
        </p:spPr>
        <p:txBody>
          <a:bodyPr>
            <a:normAutofit/>
          </a:bodyPr>
          <a:lstStyle/>
          <a:p>
            <a:r>
              <a:rPr lang="en-US" sz="3600" dirty="0">
                <a:latin typeface="Biome" panose="020B0503030204020804" pitchFamily="34" charset="0"/>
                <a:cs typeface="Biome" panose="020B0503030204020804" pitchFamily="34" charset="0"/>
              </a:rPr>
              <a:t>Conclusion</a:t>
            </a:r>
            <a:endParaRPr lang="en-US" sz="3600" dirty="0"/>
          </a:p>
        </p:txBody>
      </p:sp>
      <p:sp>
        <p:nvSpPr>
          <p:cNvPr id="3" name="Content Placeholder 2">
            <a:extLst>
              <a:ext uri="{FF2B5EF4-FFF2-40B4-BE49-F238E27FC236}">
                <a16:creationId xmlns:a16="http://schemas.microsoft.com/office/drawing/2014/main" id="{6CE8C78B-6130-8804-8BF0-767D8FD1AFFB}"/>
              </a:ext>
            </a:extLst>
          </p:cNvPr>
          <p:cNvSpPr>
            <a:spLocks noGrp="1"/>
          </p:cNvSpPr>
          <p:nvPr>
            <p:ph idx="1"/>
          </p:nvPr>
        </p:nvSpPr>
        <p:spPr>
          <a:xfrm>
            <a:off x="1143000" y="2852674"/>
            <a:ext cx="5410200" cy="2590800"/>
          </a:xfrm>
        </p:spPr>
        <p:txBody>
          <a:bodyPr>
            <a:normAutofit/>
          </a:bodyPr>
          <a:lstStyle/>
          <a:p>
            <a:pPr marL="0" indent="0">
              <a:lnSpc>
                <a:spcPct val="100000"/>
              </a:lnSpc>
              <a:buNone/>
            </a:pPr>
            <a:r>
              <a:rPr lang="en-US" sz="1800" dirty="0">
                <a:latin typeface="Biome" panose="020B0503030204020804" pitchFamily="34" charset="0"/>
                <a:cs typeface="Biome" panose="020B0503030204020804" pitchFamily="34" charset="0"/>
              </a:rPr>
              <a:t>Straw bale construction offers homes which:</a:t>
            </a:r>
          </a:p>
          <a:p>
            <a:pPr>
              <a:lnSpc>
                <a:spcPct val="100000"/>
              </a:lnSpc>
            </a:pPr>
            <a:r>
              <a:rPr lang="en-US" sz="1800" dirty="0">
                <a:latin typeface="Biome" panose="020B0503030204020804" pitchFamily="34" charset="0"/>
                <a:cs typeface="Biome" panose="020B0503030204020804" pitchFamily="34" charset="0"/>
              </a:rPr>
              <a:t>Utilize sustainable raw materials which are locally sourced.</a:t>
            </a:r>
          </a:p>
          <a:p>
            <a:pPr>
              <a:lnSpc>
                <a:spcPct val="100000"/>
              </a:lnSpc>
            </a:pPr>
            <a:r>
              <a:rPr lang="en-US" sz="1800" dirty="0">
                <a:latin typeface="Biome" panose="020B0503030204020804" pitchFamily="34" charset="0"/>
                <a:cs typeface="Biome" panose="020B0503030204020804" pitchFamily="34" charset="0"/>
              </a:rPr>
              <a:t>Maintain a high insulation value.</a:t>
            </a:r>
          </a:p>
          <a:p>
            <a:pPr>
              <a:lnSpc>
                <a:spcPct val="100000"/>
              </a:lnSpc>
            </a:pPr>
            <a:r>
              <a:rPr lang="en-US" sz="1800" dirty="0">
                <a:latin typeface="Biome" panose="020B0503030204020804" pitchFamily="34" charset="0"/>
                <a:cs typeface="Biome" panose="020B0503030204020804" pitchFamily="34" charset="0"/>
              </a:rPr>
              <a:t>Are naturally fire-resistant.</a:t>
            </a:r>
          </a:p>
          <a:p>
            <a:pPr>
              <a:lnSpc>
                <a:spcPct val="100000"/>
              </a:lnSpc>
            </a:pPr>
            <a:r>
              <a:rPr lang="en-US" sz="1800" dirty="0">
                <a:latin typeface="Biome" panose="020B0503030204020804" pitchFamily="34" charset="0"/>
                <a:cs typeface="Biome" panose="020B0503030204020804" pitchFamily="34" charset="0"/>
              </a:rPr>
              <a:t>Have proven methods that have stood the test of time.</a:t>
            </a:r>
          </a:p>
          <a:p>
            <a:pPr>
              <a:lnSpc>
                <a:spcPct val="100000"/>
              </a:lnSpc>
            </a:pPr>
            <a:endParaRPr lang="en-US" sz="1800" dirty="0"/>
          </a:p>
        </p:txBody>
      </p:sp>
      <p:pic>
        <p:nvPicPr>
          <p:cNvPr id="27" name="Graphic 6" descr="Bulldozer">
            <a:extLst>
              <a:ext uri="{FF2B5EF4-FFF2-40B4-BE49-F238E27FC236}">
                <a16:creationId xmlns:a16="http://schemas.microsoft.com/office/drawing/2014/main" id="{0D106ED7-3CC5-3568-6607-D0A9080E80D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10400" y="1324187"/>
            <a:ext cx="4209625" cy="4209625"/>
          </a:xfrm>
          <a:prstGeom prst="rect">
            <a:avLst/>
          </a:prstGeom>
        </p:spPr>
      </p:pic>
    </p:spTree>
    <p:extLst>
      <p:ext uri="{BB962C8B-B14F-4D97-AF65-F5344CB8AC3E}">
        <p14:creationId xmlns:p14="http://schemas.microsoft.com/office/powerpoint/2010/main" val="3341931349"/>
      </p:ext>
    </p:extLst>
  </p:cSld>
  <p:clrMapOvr>
    <a:masterClrMapping/>
  </p:clrMapOvr>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otalTime>39</TotalTime>
  <Words>310</Words>
  <Application>Microsoft Office PowerPoint</Application>
  <PresentationFormat>Widescreen</PresentationFormat>
  <Paragraphs>24</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Avenir Next LT Pro</vt:lpstr>
      <vt:lpstr>AvenirNext LT Pro Medium</vt:lpstr>
      <vt:lpstr>Biome</vt:lpstr>
      <vt:lpstr>Sabon Next LT</vt:lpstr>
      <vt:lpstr>DappledVTI</vt:lpstr>
      <vt:lpstr>Advantages to Straw Bale  vs. Traditional Construction</vt:lpstr>
      <vt:lpstr>Sustainable Raw Materials</vt:lpstr>
      <vt:lpstr>High Insulation Value</vt:lpstr>
      <vt:lpstr>Locally Sourced</vt:lpstr>
      <vt:lpstr>Naturally Fire-Resistant</vt:lpstr>
      <vt:lpstr>Proven Methods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Advantages to Straw Bale vs. Traditional Construction</dc:title>
  <dc:creator>Alec Swihart</dc:creator>
  <cp:lastModifiedBy>Christopher Shymko</cp:lastModifiedBy>
  <cp:revision>3</cp:revision>
  <dcterms:created xsi:type="dcterms:W3CDTF">2023-08-21T23:29:11Z</dcterms:created>
  <dcterms:modified xsi:type="dcterms:W3CDTF">2023-09-21T19:02:56Z</dcterms:modified>
</cp:coreProperties>
</file>

<file path=docProps/thumbnail.jpeg>
</file>